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19" r:id="rId2"/>
    <p:sldId id="595" r:id="rId3"/>
    <p:sldId id="603" r:id="rId4"/>
    <p:sldId id="633" r:id="rId5"/>
    <p:sldId id="624" r:id="rId6"/>
    <p:sldId id="626" r:id="rId7"/>
    <p:sldId id="628" r:id="rId8"/>
    <p:sldId id="634" r:id="rId9"/>
    <p:sldId id="256" r:id="rId10"/>
    <p:sldId id="629" r:id="rId11"/>
    <p:sldId id="630" r:id="rId12"/>
    <p:sldId id="279" r:id="rId13"/>
    <p:sldId id="631" r:id="rId14"/>
    <p:sldId id="281" r:id="rId15"/>
    <p:sldId id="282" r:id="rId16"/>
    <p:sldId id="283" r:id="rId17"/>
    <p:sldId id="284" r:id="rId18"/>
    <p:sldId id="285" r:id="rId19"/>
    <p:sldId id="287" r:id="rId20"/>
    <p:sldId id="290" r:id="rId21"/>
    <p:sldId id="26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FFFF"/>
    <a:srgbClr val="E96406"/>
    <a:srgbClr val="18132F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D374C-D91A-1660-C104-CF68725BE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B1D9-00C0-5408-AD87-861249D5C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19060-73E0-CF52-A936-27A91621A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BCEFD7-2560-FA0A-AB9A-308CA9E1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EA110-B12C-FF3E-57AC-CD94D8F1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98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4B4DA-CF45-8CC7-8DD4-D0CFEB47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931EE1-9150-1ADE-E0DA-E20ABE1D3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ECA14-A0C0-81F9-62F0-920F27AF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46F4A-1291-3B53-A220-D06F0C02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C4CCE-3383-AA3F-D0CF-0293402D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0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8519D2-ED2D-D83E-8993-D9340439E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5FC4C5-D5B8-69D8-8FD0-4C12C3086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0DF55-E0FC-25D8-7D72-7903DE66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66976-134D-5679-9A21-2045CD07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F1EE6-CB6C-78F2-1A8C-E0E4840C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42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C0F80-8A03-B3EE-84A8-5AD1FC60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1CC96-4C18-F9AC-0F2B-BA4882A2D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99204-903B-3CE0-EC16-650CE729E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C8864-1955-D0C7-C8F1-2431E4AC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52A22-F316-EAB1-8E4D-33D7EFDA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FF692-F190-7317-4A0A-14E33A3B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9FAE5-2A77-ED85-C53B-7B61758FB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271EE-B515-E399-F974-F61B38B8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8FE750-DFE4-0C2B-AC29-8CF597CE7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1D268-FB7E-C85D-B7CD-6DDA8222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2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58BDF-8E25-6E01-8A22-8CC18C14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64ECA-ED16-2A47-648E-CB6EDE27B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FEE553-CB83-A28B-A83F-087FA46A4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E495C4-A013-4661-0655-C2957C8B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CEFDDA-B5DC-EC00-33FB-829B13D9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F6F836-75C8-F316-F0AC-8818CDC1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37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B4267-C9A8-BF35-3706-329342C4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73085-9AE2-6729-D283-4A98E43B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997DC3-3886-1342-7652-795F27C12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EA5FAB-721F-AB1C-71CC-BBD9BE381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EFD5F2-57C3-A20A-FC72-21D21658CC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49E3D4-F245-F3F7-8AE1-CBDB4CE3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7A4C43-76F8-CAB9-3BC8-A0E7B263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EF1884-1AAF-7080-EEC9-D90DDCE4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8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A2B64-5DE7-5DF5-4EA8-C29576CE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A11A56-5CEC-1FCB-9C7B-78253E4F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30049D-5627-5711-723F-72E36161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40FC-C342-7AB6-43A5-7EFCA62F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18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342A1B-F099-0371-848C-AF3F43D7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DD04C-9454-6FF9-DA19-C4D37A2A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FCFF3F-A0C9-C9CE-D166-44418ED1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9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87B47-BF4C-1327-F1D2-4532C6E1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AF9D82-E452-CA04-7DCC-D3D6AFF52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53D046-A238-D9D9-828A-0BE3EA03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D0F9D-5006-9734-3E6F-2C706FC9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4A0190-4E32-FE1F-12A3-5F812688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3BC47A-1332-F37F-EE0D-E43B181E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11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37372-6FEA-BE9F-E57A-7A5159A7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8264BD-B7DC-3B56-4C1A-EDBABE81E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E103D6-DC5A-44CC-15FE-8894E44C3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3C1D08-F9EE-23EE-27B3-8D690D87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776A0-EECA-85A3-024E-7117DF5E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8E4CC-0913-E8EC-D432-21F5B2ED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2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C43CD9-88FC-AC23-4989-5AFE0B7A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19CEE7-1ED7-D78A-7A66-5B91109B6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EF1B6-0501-2514-8649-77A1FCF9B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5FCED-9D55-4A7D-9795-18CEF07B77EF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64E37-6DE8-B649-7C81-B51BAF0CD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772C8-6EFF-0E89-CB0C-CC221E118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5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doi.org/10.1109/BigComp57234.2023.0006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13DD2B-CBAB-B666-6C23-DA21E10D71AC}"/>
              </a:ext>
            </a:extLst>
          </p:cNvPr>
          <p:cNvSpPr txBox="1"/>
          <p:nvPr/>
        </p:nvSpPr>
        <p:spPr>
          <a:xfrm>
            <a:off x="531124" y="2706486"/>
            <a:ext cx="3977640" cy="722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Park </a:t>
            </a:r>
            <a:r>
              <a:rPr lang="en-US" altLang="ko-KR" sz="36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Seong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Jae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51266-DE8C-9F72-683C-4D0D696E17E7}"/>
              </a:ext>
            </a:extLst>
          </p:cNvPr>
          <p:cNvSpPr txBox="1"/>
          <p:nvPr/>
        </p:nvSpPr>
        <p:spPr>
          <a:xfrm>
            <a:off x="8097432" y="2906343"/>
            <a:ext cx="2752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40EF23-D014-E1F8-E32A-C5C4FEC318BC}"/>
              </a:ext>
            </a:extLst>
          </p:cNvPr>
          <p:cNvSpPr/>
          <p:nvPr/>
        </p:nvSpPr>
        <p:spPr>
          <a:xfrm>
            <a:off x="7955668" y="2906340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1F32EB-527B-14DF-F791-6668AEC5989B}"/>
              </a:ext>
            </a:extLst>
          </p:cNvPr>
          <p:cNvSpPr txBox="1"/>
          <p:nvPr/>
        </p:nvSpPr>
        <p:spPr>
          <a:xfrm>
            <a:off x="8085223" y="4630368"/>
            <a:ext cx="275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2CC81C-0FC3-3512-73A9-F3282EB157FE}"/>
              </a:ext>
            </a:extLst>
          </p:cNvPr>
          <p:cNvSpPr/>
          <p:nvPr/>
        </p:nvSpPr>
        <p:spPr>
          <a:xfrm>
            <a:off x="7955668" y="4630368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9FAA04-CADF-2832-D96C-69AF233D5475}"/>
              </a:ext>
            </a:extLst>
          </p:cNvPr>
          <p:cNvCxnSpPr>
            <a:cxnSpLocks/>
          </p:cNvCxnSpPr>
          <p:nvPr/>
        </p:nvCxnSpPr>
        <p:spPr>
          <a:xfrm>
            <a:off x="531124" y="3545465"/>
            <a:ext cx="3977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E3FD857-2831-0A71-0516-888912706971}"/>
              </a:ext>
            </a:extLst>
          </p:cNvPr>
          <p:cNvGrpSpPr/>
          <p:nvPr/>
        </p:nvGrpSpPr>
        <p:grpSpPr>
          <a:xfrm>
            <a:off x="8256234" y="3429000"/>
            <a:ext cx="804796" cy="338554"/>
            <a:chOff x="8256234" y="3429000"/>
            <a:chExt cx="804796" cy="33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248748-F618-7AB5-7BAE-F3D8C11893D0}"/>
                </a:ext>
              </a:extLst>
            </p:cNvPr>
            <p:cNvSpPr txBox="1"/>
            <p:nvPr/>
          </p:nvSpPr>
          <p:spPr>
            <a:xfrm>
              <a:off x="8329364" y="3429000"/>
              <a:ext cx="731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BB91EE-C29C-100F-9329-3CBEDA762537}"/>
                </a:ext>
              </a:extLst>
            </p:cNvPr>
            <p:cNvSpPr/>
            <p:nvPr/>
          </p:nvSpPr>
          <p:spPr>
            <a:xfrm>
              <a:off x="8256234" y="3485352"/>
              <a:ext cx="73130" cy="2258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D3AA5C1-0804-993C-B28F-01599F368AF7}"/>
              </a:ext>
            </a:extLst>
          </p:cNvPr>
          <p:cNvGrpSpPr/>
          <p:nvPr/>
        </p:nvGrpSpPr>
        <p:grpSpPr>
          <a:xfrm>
            <a:off x="8256234" y="3754560"/>
            <a:ext cx="804796" cy="338554"/>
            <a:chOff x="8256234" y="3741566"/>
            <a:chExt cx="804796" cy="3385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79BCF1-5DA1-D164-D1AE-D36A22234608}"/>
                </a:ext>
              </a:extLst>
            </p:cNvPr>
            <p:cNvSpPr txBox="1"/>
            <p:nvPr/>
          </p:nvSpPr>
          <p:spPr>
            <a:xfrm>
              <a:off x="8329364" y="3741566"/>
              <a:ext cx="731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MRI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878A319-C3A8-26F8-2101-63A28A8DEDDC}"/>
                </a:ext>
              </a:extLst>
            </p:cNvPr>
            <p:cNvSpPr/>
            <p:nvPr/>
          </p:nvSpPr>
          <p:spPr>
            <a:xfrm>
              <a:off x="8256234" y="3797918"/>
              <a:ext cx="73130" cy="2258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B4E38E1-197D-B33B-9FBC-B550DCC5D609}"/>
              </a:ext>
            </a:extLst>
          </p:cNvPr>
          <p:cNvGrpSpPr/>
          <p:nvPr/>
        </p:nvGrpSpPr>
        <p:grpSpPr>
          <a:xfrm>
            <a:off x="8256234" y="4080120"/>
            <a:ext cx="804796" cy="338554"/>
            <a:chOff x="8256234" y="4080120"/>
            <a:chExt cx="804796" cy="33855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D3D19-B6DF-FD92-69D1-C7E50ACB3868}"/>
                </a:ext>
              </a:extLst>
            </p:cNvPr>
            <p:cNvSpPr txBox="1"/>
            <p:nvPr/>
          </p:nvSpPr>
          <p:spPr>
            <a:xfrm>
              <a:off x="8329364" y="4080120"/>
              <a:ext cx="731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ECG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6F2BB95-A656-EACB-39DC-088F2B25E5CC}"/>
                </a:ext>
              </a:extLst>
            </p:cNvPr>
            <p:cNvSpPr/>
            <p:nvPr/>
          </p:nvSpPr>
          <p:spPr>
            <a:xfrm>
              <a:off x="8256234" y="4136472"/>
              <a:ext cx="73130" cy="2258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474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E719C1-9F7D-649A-4463-20A3E454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55" y="3721674"/>
            <a:ext cx="6256424" cy="300512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73BC14-9A40-1574-A022-FE066162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55" y="264556"/>
            <a:ext cx="6256424" cy="329752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온라인에 무료로 공개된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books.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0D052-C3DD-CF71-F906-4E32A640DA2D}"/>
              </a:ext>
            </a:extLst>
          </p:cNvPr>
          <p:cNvSpPr txBox="1"/>
          <p:nvPr/>
        </p:nvSpPr>
        <p:spPr>
          <a:xfrm>
            <a:off x="1026866" y="4056537"/>
            <a:ext cx="3984799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생성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다루는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book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구조와 작성법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하는 방법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549C2-F5AF-060C-376A-506E99327705}"/>
              </a:ext>
            </a:extLst>
          </p:cNvPr>
          <p:cNvSpPr txBox="1"/>
          <p:nvPr/>
        </p:nvSpPr>
        <p:spPr>
          <a:xfrm>
            <a:off x="837535" y="1315000"/>
            <a:ext cx="471170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DALL-E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Diffusion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851EE-6808-93A5-362D-B28B88945A86}"/>
              </a:ext>
            </a:extLst>
          </p:cNvPr>
          <p:cNvSpPr txBox="1"/>
          <p:nvPr/>
        </p:nvSpPr>
        <p:spPr>
          <a:xfrm>
            <a:off x="837535" y="2480120"/>
            <a:ext cx="1762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DALL-E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C4ED2-BF18-1243-88C7-BA71F7C5B4A2}"/>
              </a:ext>
            </a:extLst>
          </p:cNvPr>
          <p:cNvSpPr txBox="1"/>
          <p:nvPr/>
        </p:nvSpPr>
        <p:spPr>
          <a:xfrm>
            <a:off x="1026867" y="2787897"/>
            <a:ext cx="3984799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다양한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들을 나열한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 book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분위기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작풍 등에 대한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76F3B-D102-09A4-158E-7C245637F8B1}"/>
              </a:ext>
            </a:extLst>
          </p:cNvPr>
          <p:cNvSpPr txBox="1"/>
          <p:nvPr/>
        </p:nvSpPr>
        <p:spPr>
          <a:xfrm>
            <a:off x="837535" y="3748760"/>
            <a:ext cx="1762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Diffusion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B21B1-AE2D-6B37-D2DD-5656F824BB4C}"/>
              </a:ext>
            </a:extLst>
          </p:cNvPr>
          <p:cNvSpPr txBox="1"/>
          <p:nvPr/>
        </p:nvSpPr>
        <p:spPr>
          <a:xfrm>
            <a:off x="837535" y="5294399"/>
            <a:ext cx="2762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 밖에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archive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37497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549C2-F5AF-060C-376A-506E99327705}"/>
              </a:ext>
            </a:extLst>
          </p:cNvPr>
          <p:cNvSpPr txBox="1"/>
          <p:nvPr/>
        </p:nvSpPr>
        <p:spPr>
          <a:xfrm>
            <a:off x="1258616" y="1497085"/>
            <a:ext cx="4711704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1B6F375-9C67-2938-D8C5-558FDC6FD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90"/>
          <a:stretch/>
        </p:blipFill>
        <p:spPr>
          <a:xfrm>
            <a:off x="3225924" y="3429000"/>
            <a:ext cx="7318915" cy="800203"/>
          </a:xfrm>
          <a:custGeom>
            <a:avLst/>
            <a:gdLst>
              <a:gd name="connsiteX0" fmla="*/ 0 w 7318915"/>
              <a:gd name="connsiteY0" fmla="*/ 0 h 800203"/>
              <a:gd name="connsiteX1" fmla="*/ 7318915 w 7318915"/>
              <a:gd name="connsiteY1" fmla="*/ 0 h 800203"/>
              <a:gd name="connsiteX2" fmla="*/ 7318915 w 7318915"/>
              <a:gd name="connsiteY2" fmla="*/ 800203 h 800203"/>
              <a:gd name="connsiteX3" fmla="*/ 6221007 w 7318915"/>
              <a:gd name="connsiteY3" fmla="*/ 800203 h 800203"/>
              <a:gd name="connsiteX4" fmla="*/ 6221007 w 7318915"/>
              <a:gd name="connsiteY4" fmla="*/ 676464 h 800203"/>
              <a:gd name="connsiteX5" fmla="*/ 6203826 w 7318915"/>
              <a:gd name="connsiteY5" fmla="*/ 676464 h 800203"/>
              <a:gd name="connsiteX6" fmla="*/ 6203826 w 7318915"/>
              <a:gd name="connsiteY6" fmla="*/ 394752 h 800203"/>
              <a:gd name="connsiteX7" fmla="*/ 5375151 w 7318915"/>
              <a:gd name="connsiteY7" fmla="*/ 394752 h 800203"/>
              <a:gd name="connsiteX8" fmla="*/ 5375151 w 7318915"/>
              <a:gd name="connsiteY8" fmla="*/ 800203 h 800203"/>
              <a:gd name="connsiteX9" fmla="*/ 0 w 7318915"/>
              <a:gd name="connsiteY9" fmla="*/ 800203 h 80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18915" h="800203">
                <a:moveTo>
                  <a:pt x="0" y="0"/>
                </a:moveTo>
                <a:lnTo>
                  <a:pt x="7318915" y="0"/>
                </a:lnTo>
                <a:lnTo>
                  <a:pt x="7318915" y="800203"/>
                </a:lnTo>
                <a:lnTo>
                  <a:pt x="6221007" y="800203"/>
                </a:lnTo>
                <a:lnTo>
                  <a:pt x="6221007" y="676464"/>
                </a:lnTo>
                <a:lnTo>
                  <a:pt x="6203826" y="676464"/>
                </a:lnTo>
                <a:lnTo>
                  <a:pt x="6203826" y="394752"/>
                </a:lnTo>
                <a:lnTo>
                  <a:pt x="5375151" y="394752"/>
                </a:lnTo>
                <a:lnTo>
                  <a:pt x="5375151" y="800203"/>
                </a:lnTo>
                <a:lnTo>
                  <a:pt x="0" y="800203"/>
                </a:lnTo>
                <a:close/>
              </a:path>
            </a:pathLst>
          </a:cu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48403E-EDC7-1342-EA6C-5F16DB685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24" y="4340958"/>
            <a:ext cx="7318915" cy="8002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5E1865-65F1-DE43-55BC-262B24482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75"/>
          <a:stretch/>
        </p:blipFill>
        <p:spPr>
          <a:xfrm>
            <a:off x="2930649" y="1435602"/>
            <a:ext cx="7318915" cy="610289"/>
          </a:xfrm>
          <a:custGeom>
            <a:avLst/>
            <a:gdLst>
              <a:gd name="connsiteX0" fmla="*/ 0 w 10715625"/>
              <a:gd name="connsiteY0" fmla="*/ 0 h 4038600"/>
              <a:gd name="connsiteX1" fmla="*/ 10715625 w 10715625"/>
              <a:gd name="connsiteY1" fmla="*/ 0 h 4038600"/>
              <a:gd name="connsiteX2" fmla="*/ 10715625 w 10715625"/>
              <a:gd name="connsiteY2" fmla="*/ 4038600 h 4038600"/>
              <a:gd name="connsiteX3" fmla="*/ 9108178 w 10715625"/>
              <a:gd name="connsiteY3" fmla="*/ 4038600 h 4038600"/>
              <a:gd name="connsiteX4" fmla="*/ 9108178 w 10715625"/>
              <a:gd name="connsiteY4" fmla="*/ 3414091 h 4038600"/>
              <a:gd name="connsiteX5" fmla="*/ 8048004 w 10715625"/>
              <a:gd name="connsiteY5" fmla="*/ 3414091 h 4038600"/>
              <a:gd name="connsiteX6" fmla="*/ 8048004 w 10715625"/>
              <a:gd name="connsiteY6" fmla="*/ 4038600 h 4038600"/>
              <a:gd name="connsiteX7" fmla="*/ 0 w 10715625"/>
              <a:gd name="connsiteY7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15625" h="4038600">
                <a:moveTo>
                  <a:pt x="0" y="0"/>
                </a:moveTo>
                <a:lnTo>
                  <a:pt x="10715625" y="0"/>
                </a:lnTo>
                <a:lnTo>
                  <a:pt x="10715625" y="4038600"/>
                </a:lnTo>
                <a:lnTo>
                  <a:pt x="9108178" y="4038600"/>
                </a:lnTo>
                <a:lnTo>
                  <a:pt x="9108178" y="3414091"/>
                </a:lnTo>
                <a:lnTo>
                  <a:pt x="8048004" y="3414091"/>
                </a:lnTo>
                <a:lnTo>
                  <a:pt x="8048004" y="4038600"/>
                </a:lnTo>
                <a:lnTo>
                  <a:pt x="0" y="4038600"/>
                </a:lnTo>
                <a:close/>
              </a:path>
            </a:pathLst>
          </a:cu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FED52F9-D1AC-F0AE-80AC-3D1201238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2" b="36928"/>
          <a:stretch/>
        </p:blipFill>
        <p:spPr>
          <a:xfrm>
            <a:off x="3225924" y="2405925"/>
            <a:ext cx="7318915" cy="800202"/>
          </a:xfrm>
          <a:custGeom>
            <a:avLst/>
            <a:gdLst>
              <a:gd name="connsiteX0" fmla="*/ 0 w 10715625"/>
              <a:gd name="connsiteY0" fmla="*/ 0 h 4038600"/>
              <a:gd name="connsiteX1" fmla="*/ 10715625 w 10715625"/>
              <a:gd name="connsiteY1" fmla="*/ 0 h 4038600"/>
              <a:gd name="connsiteX2" fmla="*/ 10715625 w 10715625"/>
              <a:gd name="connsiteY2" fmla="*/ 4038600 h 4038600"/>
              <a:gd name="connsiteX3" fmla="*/ 9108178 w 10715625"/>
              <a:gd name="connsiteY3" fmla="*/ 4038600 h 4038600"/>
              <a:gd name="connsiteX4" fmla="*/ 9108178 w 10715625"/>
              <a:gd name="connsiteY4" fmla="*/ 3414091 h 4038600"/>
              <a:gd name="connsiteX5" fmla="*/ 8048004 w 10715625"/>
              <a:gd name="connsiteY5" fmla="*/ 3414091 h 4038600"/>
              <a:gd name="connsiteX6" fmla="*/ 8048004 w 10715625"/>
              <a:gd name="connsiteY6" fmla="*/ 4038600 h 4038600"/>
              <a:gd name="connsiteX7" fmla="*/ 0 w 10715625"/>
              <a:gd name="connsiteY7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15625" h="4038600">
                <a:moveTo>
                  <a:pt x="0" y="0"/>
                </a:moveTo>
                <a:lnTo>
                  <a:pt x="10715625" y="0"/>
                </a:lnTo>
                <a:lnTo>
                  <a:pt x="10715625" y="4038600"/>
                </a:lnTo>
                <a:lnTo>
                  <a:pt x="9108178" y="4038600"/>
                </a:lnTo>
                <a:lnTo>
                  <a:pt x="9108178" y="3414091"/>
                </a:lnTo>
                <a:lnTo>
                  <a:pt x="8048004" y="3414091"/>
                </a:lnTo>
                <a:lnTo>
                  <a:pt x="8048004" y="4038600"/>
                </a:lnTo>
                <a:lnTo>
                  <a:pt x="0" y="40386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09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073CE04-3ED0-05CF-9F7A-1688B66A5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001" y="6119335"/>
            <a:ext cx="9776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600" dirty="0"/>
              <a:t>((masterpiece)), (best quality: 1.4), hires, 8k, boy, solo, looking at viewer, &lt;lora:ghibli_style_offset:1&gt;</a:t>
            </a:r>
          </a:p>
          <a:p>
            <a:pPr lvl="0" algn="r" latinLnBrk="0"/>
            <a:r>
              <a:rPr lang="en-US" altLang="ko-KR" sz="600" dirty="0"/>
              <a:t>Negative prompt: ((bad eyes)), low quality</a:t>
            </a:r>
          </a:p>
          <a:p>
            <a:pPr lvl="0" algn="r" latinLnBrk="0"/>
            <a:r>
              <a:rPr lang="en-US" altLang="ko-KR" sz="600" dirty="0"/>
              <a:t>Steps: 70, Sampler: DDIM, CFG scale: 20, Seed: 583920682, Face restoration: </a:t>
            </a:r>
            <a:r>
              <a:rPr lang="en-US" altLang="ko-KR" sz="600" dirty="0" err="1"/>
              <a:t>CodeFormer</a:t>
            </a:r>
            <a:r>
              <a:rPr lang="en-US" altLang="ko-KR" sz="600" dirty="0"/>
              <a:t>, Size: 413x531, Model hash: 0fc198c490, Model: AbyssOrangeMix2_hard, Denoising strength: 0.4, Lora hashes: "</a:t>
            </a:r>
            <a:r>
              <a:rPr lang="en-US" altLang="ko-KR" sz="600" dirty="0" err="1"/>
              <a:t>ghibli_style_offset</a:t>
            </a:r>
            <a:r>
              <a:rPr lang="en-US" altLang="ko-KR" sz="600" dirty="0"/>
              <a:t>: 708c39069ba6", Version: v1.3.2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251A9-F10A-8367-3735-1C812690AD96}"/>
              </a:ext>
            </a:extLst>
          </p:cNvPr>
          <p:cNvSpPr txBox="1"/>
          <p:nvPr/>
        </p:nvSpPr>
        <p:spPr>
          <a:xfrm>
            <a:off x="127553859" y="3152179"/>
            <a:ext cx="49515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((masterpiece)), (best quality: 1.4), hires, 8k, boy, solo, looking at viewer, &lt;lora:ghibli_style_offset:1&gt;</a:t>
            </a:r>
          </a:p>
          <a:p>
            <a:r>
              <a:rPr lang="en-US" altLang="ko-KR" dirty="0"/>
              <a:t>Negative prompt: ((bad eyes)), low quality</a:t>
            </a:r>
          </a:p>
          <a:p>
            <a:r>
              <a:rPr lang="en-US" altLang="ko-KR" dirty="0"/>
              <a:t>Steps: 70, Sampler: DDIM, CFG scale: 20, Seed: 2053771346, Face restoration: </a:t>
            </a:r>
            <a:r>
              <a:rPr lang="en-US" altLang="ko-KR" dirty="0" err="1"/>
              <a:t>CodeFormer</a:t>
            </a:r>
            <a:r>
              <a:rPr lang="en-US" altLang="ko-KR" dirty="0"/>
              <a:t>, Size: 413x531, Model hash: 0fc198c490, Model: AbyssOrangeMix2_hard, Denoising strength: 0.4, Lora hashes: "</a:t>
            </a:r>
            <a:r>
              <a:rPr lang="en-US" altLang="ko-KR" dirty="0" err="1"/>
              <a:t>ghibli_style_offset</a:t>
            </a:r>
            <a:r>
              <a:rPr lang="en-US" altLang="ko-KR" dirty="0"/>
              <a:t>: 708c39069ba6", Version: v1.3.2</a:t>
            </a:r>
          </a:p>
          <a:p>
            <a:endParaRPr lang="en-US" altLang="ko-KR" dirty="0"/>
          </a:p>
          <a:p>
            <a:r>
              <a:rPr lang="en-US" altLang="ko-KR" dirty="0"/>
              <a:t>processing | 5.6/2.6s</a:t>
            </a:r>
          </a:p>
          <a:p>
            <a:r>
              <a:rPr lang="en-US" altLang="ko-KR" dirty="0"/>
              <a:t>Time taken: 14.13sTorch active/reserved: 3389/3880 MiB, Sys VRAM: 6075/8192 MiB (74.16%)</a:t>
            </a:r>
            <a:endParaRPr lang="ko-KR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3954E8D-031A-C9DA-A160-FD819D810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001" y="6488668"/>
            <a:ext cx="9776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600" b="0" i="0" dirty="0">
                <a:effectLst/>
                <a:cs typeface="Arial" panose="020B0604020202020204" pitchFamily="34" charset="0"/>
              </a:rPr>
              <a:t>((masterpiece)), ((best quality)), anime, hires, 8k, ((1 boy)), baseball&lt;lora:Adachi:1&gt;</a:t>
            </a:r>
            <a:br>
              <a:rPr lang="en-US" altLang="ko-KR" sz="600" dirty="0">
                <a:cs typeface="Arial" panose="020B0604020202020204" pitchFamily="34" charset="0"/>
              </a:rPr>
            </a:br>
            <a:r>
              <a:rPr lang="en-US" altLang="ko-KR" sz="600" b="0" i="0" dirty="0">
                <a:effectLst/>
                <a:cs typeface="Arial" panose="020B0604020202020204" pitchFamily="34" charset="0"/>
              </a:rPr>
              <a:t>Negative prompt: ((bad eyes)), glitch eyes, low quality, nude</a:t>
            </a:r>
            <a:br>
              <a:rPr lang="en-US" altLang="ko-KR" sz="600" dirty="0">
                <a:cs typeface="Arial" panose="020B0604020202020204" pitchFamily="34" charset="0"/>
              </a:rPr>
            </a:br>
            <a:r>
              <a:rPr lang="en-US" altLang="ko-KR" sz="600" b="0" i="0" dirty="0">
                <a:effectLst/>
                <a:cs typeface="Arial" panose="020B0604020202020204" pitchFamily="34" charset="0"/>
              </a:rPr>
              <a:t>Steps: 70, Sampler: DDIM, CFG scale: 12, Seed: 3724834667, Face restoration: </a:t>
            </a:r>
            <a:r>
              <a:rPr lang="en-US" altLang="ko-KR" sz="600" b="0" i="0" dirty="0" err="1">
                <a:effectLst/>
                <a:cs typeface="Arial" panose="020B0604020202020204" pitchFamily="34" charset="0"/>
              </a:rPr>
              <a:t>CodeFormer</a:t>
            </a:r>
            <a:r>
              <a:rPr lang="en-US" altLang="ko-KR" sz="600" b="0" i="0" dirty="0">
                <a:effectLst/>
                <a:cs typeface="Arial" panose="020B0604020202020204" pitchFamily="34" charset="0"/>
              </a:rPr>
              <a:t>, Size: 413x531, Model hash: 0fc198c490, Model: AbyssOrangeMix2_hard, Denoising strength: 0.7, Lora hashes: "Adachi: 3f05455576fa", Version: v1.3.2</a:t>
            </a:r>
            <a:endParaRPr lang="en-US" altLang="ko-KR" sz="600" dirty="0"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E17A8F5-B8AB-4D92-A13A-CD6B49180D75}"/>
              </a:ext>
            </a:extLst>
          </p:cNvPr>
          <p:cNvGrpSpPr/>
          <p:nvPr/>
        </p:nvGrpSpPr>
        <p:grpSpPr>
          <a:xfrm>
            <a:off x="1609991" y="2080094"/>
            <a:ext cx="8972018" cy="2939049"/>
            <a:chOff x="1457145" y="1598561"/>
            <a:chExt cx="8972018" cy="293904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63E2253-1B3D-C287-6AEF-4BD73E59C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26"/>
            <a:stretch/>
          </p:blipFill>
          <p:spPr>
            <a:xfrm>
              <a:off x="1457145" y="1598561"/>
              <a:ext cx="2271082" cy="293904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71840A5-9163-ED4D-A470-D5939213C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613" y="1598561"/>
              <a:ext cx="2271081" cy="29390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4BF077-9F6E-9AA7-BE5B-2CC7FB3F7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080" y="1598561"/>
              <a:ext cx="2271083" cy="293904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A79A52-77D3-C1C1-A9EE-8F365EB7D62A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03D1E3-55CC-69D1-F555-52FCA2DB6DE4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ACB841-A7E6-27B8-E09D-557C337860D0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book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에서는 다루지 않는 내용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5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59A4B-CF4E-6F05-AE71-D5A449E56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11346" r="11041" b="10577"/>
          <a:stretch/>
        </p:blipFill>
        <p:spPr>
          <a:xfrm>
            <a:off x="1778000" y="1901555"/>
            <a:ext cx="8612909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0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53E2F7-6321-EECB-27F1-0C44C8DBF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41" y="1909637"/>
            <a:ext cx="8589818" cy="4641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E21BD3-243D-17A3-83F8-399CDB7D73E3}"/>
              </a:ext>
            </a:extLst>
          </p:cNvPr>
          <p:cNvSpPr txBox="1"/>
          <p:nvPr/>
        </p:nvSpPr>
        <p:spPr>
          <a:xfrm>
            <a:off x="758651" y="1417287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remove Text &amp; Logo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B6ACB-CEBA-5301-E187-634C109AC79F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92BCDD-CFF5-F66D-C6D1-1139105A56FB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79500-7168-C8A0-DDA7-FD04013A332B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118926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E21BD3-243D-17A3-83F8-399CDB7D73E3}"/>
              </a:ext>
            </a:extLst>
          </p:cNvPr>
          <p:cNvSpPr txBox="1"/>
          <p:nvPr/>
        </p:nvSpPr>
        <p:spPr>
          <a:xfrm>
            <a:off x="758651" y="1417287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The planet Jupiter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043" y="6642556"/>
            <a:ext cx="88809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50, Sampler: Euler a, CFG scale: 14, Seed: 4062892160, Size: 992x536, Model hash: cc6cb27103, Model: v1-5-pruned-emaonly, Denoising strength: 0.4, Mask blur: 4, Version: v1.3.2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DB509E-E763-672C-85A8-213531365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591422" y="2654705"/>
            <a:ext cx="5504578" cy="34870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C89F40-E5FB-750E-15A8-86B3E1E02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6096000" y="2654705"/>
            <a:ext cx="5504578" cy="348705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88B17842-841D-444E-A8D3-8EE98D0C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673" y="1966450"/>
            <a:ext cx="2432076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Earth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를 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보다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Planet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이 더 강조된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18A3F01-22B7-E0DF-B2C2-D0C77FF39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901" y="1966450"/>
            <a:ext cx="3018775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찌그러진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를 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Inpainting mask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를 원형으로 그리지 못한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93D79-D224-8634-AD26-494B44872B22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B7F79-B66C-FC7D-C75C-17D548640787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935DF-C0D0-B457-5096-AB883F298A9E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385302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0FAD9EF-8977-CCC8-8723-ACB107386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178313" y="3364719"/>
            <a:ext cx="2890349" cy="26198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F42F34-BA81-ED00-479F-E448CC145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9196402" y="3364719"/>
            <a:ext cx="2890349" cy="2619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BEA326-FAEF-28E1-2B4D-5D0AD98C4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6190373" y="3364719"/>
            <a:ext cx="2890349" cy="26198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043" y="6642556"/>
            <a:ext cx="88809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50, Sampler: Euler a, CFG scale: 14, Seed: 4062892160, Size: 992x536, Model hash: cc6cb27103, Model: v1-5-pruned-emaonly, Denoising strength: 0.4, Mask blur: 4, Version: v1.3.2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8B17842-841D-444E-A8D3-8EE98D0C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948" y="2367220"/>
            <a:ext cx="2839239" cy="84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Earth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를 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Planet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이 강조되어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가 무시된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대표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plane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인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Earth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style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이 적용된 경우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18A3F01-22B7-E0DF-B2C2-D0C77FF39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252" y="2367220"/>
            <a:ext cx="2664511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구형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목성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But Blue.</a:t>
            </a: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주변 배경의 색을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context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로 이해한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5A837-CAE0-D790-941C-0C6DA7A4AF25}"/>
              </a:ext>
            </a:extLst>
          </p:cNvPr>
          <p:cNvSpPr txBox="1"/>
          <p:nvPr/>
        </p:nvSpPr>
        <p:spPr>
          <a:xfrm>
            <a:off x="758650" y="1730463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Large Inpainting Mask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86A0018-CEB3-EA20-FDF0-3D06AB90EA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3184342" y="3364719"/>
            <a:ext cx="2890350" cy="2619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2B8500-8186-81B4-EA99-19F7CDE804F9}"/>
              </a:ext>
            </a:extLst>
          </p:cNvPr>
          <p:cNvSpPr txBox="1"/>
          <p:nvPr/>
        </p:nvSpPr>
        <p:spPr>
          <a:xfrm>
            <a:off x="758651" y="1417287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The planet Jupiter with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sphere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shape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DFA02-E5DB-A585-14D0-48B4F7097CFE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660D23-734D-B36F-C4A4-AA41BDA2144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B4F01-9B37-1DCE-4EB5-D9EDB012F3F7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1297522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043" y="6642556"/>
            <a:ext cx="88809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50, Sampler: Euler a, CFG scale: 14, Seed: 4062892160, Size: 992x536, Model hash: cc6cb27103, Model: v1-5-pruned-emaonly, Denoising strength: 0.4, Mask blur: 4, Version: v1.3.2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B1499A-5FF2-2914-1913-BCC4664B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591422" y="2654705"/>
            <a:ext cx="5504578" cy="3487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71AD5A-D6F4-76A2-7A6A-F1684BDF9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6096000" y="2654705"/>
            <a:ext cx="5504578" cy="3487057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D844AF3D-9924-D067-AE84-CAF4B8C97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281" y="2038240"/>
            <a:ext cx="2305438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구형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목성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Still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</a:rPr>
              <a:t>Biue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강조를 통해 더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real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생성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CC0DA-8496-8421-8174-3EBA072FBAC4}"/>
              </a:ext>
            </a:extLst>
          </p:cNvPr>
          <p:cNvSpPr txBox="1"/>
          <p:nvPr/>
        </p:nvSpPr>
        <p:spPr>
          <a:xfrm>
            <a:off x="758650" y="1730463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Large Inpainting Mask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5514B-5390-493B-4A03-7FC0C2F0F2F5}"/>
              </a:ext>
            </a:extLst>
          </p:cNvPr>
          <p:cNvSpPr txBox="1"/>
          <p:nvPr/>
        </p:nvSpPr>
        <p:spPr>
          <a:xfrm>
            <a:off x="758651" y="1417287"/>
            <a:ext cx="7699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The planet ((Jupiter)) with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(sphere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shape), great red spot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BCEE-85D2-248B-0CA9-9D0B2A52856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F5A85F-C1A0-0A57-9CB9-49717F3A069C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6F5176-B4BC-AA48-707B-7A584C677959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2378382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E21BD3-243D-17A3-83F8-399CDB7D73E3}"/>
              </a:ext>
            </a:extLst>
          </p:cNvPr>
          <p:cNvSpPr txBox="1"/>
          <p:nvPr/>
        </p:nvSpPr>
        <p:spPr>
          <a:xfrm>
            <a:off x="760082" y="1405669"/>
            <a:ext cx="758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CLIP: 	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a very large and colorful planet with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black background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and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black background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with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white border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lvl="2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and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black background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with a red stripe, Frances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Jetter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, planets, a microscopic photo, space art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B9C268-EAC8-84BD-99AA-A7128729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05" y="217521"/>
            <a:ext cx="2228441" cy="2185169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F7FE912-5153-D519-1176-51A10FBD7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6367" y="2892669"/>
            <a:ext cx="2313454" cy="84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구형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목성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Still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</a:rPr>
              <a:t>Biue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강조를 통해 더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real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생성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의 대표 특징인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대적점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표현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912065-F195-5F34-61E9-24C27EB5A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591422" y="2654705"/>
            <a:ext cx="5504578" cy="34870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DA221E-1FEC-A8F7-73E5-101414D8D8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6096001" y="2654705"/>
            <a:ext cx="5504577" cy="348705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D5DC18-7B72-7A84-64D0-BB00EAD4C0B1}"/>
              </a:ext>
            </a:extLst>
          </p:cNvPr>
          <p:cNvCxnSpPr>
            <a:cxnSpLocks/>
          </p:cNvCxnSpPr>
          <p:nvPr/>
        </p:nvCxnSpPr>
        <p:spPr>
          <a:xfrm>
            <a:off x="8182947" y="1659438"/>
            <a:ext cx="87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>
            <a:extLst>
              <a:ext uri="{FF2B5EF4-FFF2-40B4-BE49-F238E27FC236}">
                <a16:creationId xmlns:a16="http://schemas.microsoft.com/office/drawing/2014/main" id="{26FB94B2-9922-0E1B-C4AF-CA8497F3D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298" y="2000010"/>
            <a:ext cx="2828018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CLIP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bad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성능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주어진 사진의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prompt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를 잘 추출하지 못함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C182E-F7D4-5DEA-0B0C-32E50EE1642C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892EFE-71CC-C222-EB90-5EF575F515C8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B0F89-0EEC-7D1B-A94F-A6FC19302D9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2600352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B694421-EF77-50B2-6457-235D52E91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7"/>
          <a:stretch/>
        </p:blipFill>
        <p:spPr>
          <a:xfrm>
            <a:off x="591422" y="2654704"/>
            <a:ext cx="5504578" cy="34895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631" y="6186788"/>
            <a:ext cx="9634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((masterpiece)), ((best quality)), hires, 8k, Planet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Jupyter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with sphere shape in purple foreground</a:t>
            </a:r>
          </a:p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70, Sampler: DDIM, CFG scale: 12, Seed: 1906241698, Face restoration: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CodeFormer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Size: 896x569, Model hash: cc6cb27103, Model: v1-5-pruned-emaonly, Denoising strength: 0.3, Version: v1.3.2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8905D0-9C82-10DC-6D9C-A664508C3683}"/>
              </a:ext>
            </a:extLst>
          </p:cNvPr>
          <p:cNvGrpSpPr/>
          <p:nvPr/>
        </p:nvGrpSpPr>
        <p:grpSpPr>
          <a:xfrm>
            <a:off x="8577222" y="431927"/>
            <a:ext cx="3182499" cy="1139248"/>
            <a:chOff x="6300993" y="425301"/>
            <a:chExt cx="3182499" cy="11392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B70DBC-E120-C1C4-B19A-A193BC90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993" y="425301"/>
              <a:ext cx="1170085" cy="1139248"/>
            </a:xfrm>
            <a:prstGeom prst="rect">
              <a:avLst/>
            </a:prstGeom>
          </p:spPr>
        </p:pic>
        <p:pic>
          <p:nvPicPr>
            <p:cNvPr id="8" name="Picture 4" descr="sticker">
              <a:extLst>
                <a:ext uri="{FF2B5EF4-FFF2-40B4-BE49-F238E27FC236}">
                  <a16:creationId xmlns:a16="http://schemas.microsoft.com/office/drawing/2014/main" id="{87AA3943-BF46-72F5-FEF6-BBEE570EB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9413" y="466465"/>
              <a:ext cx="1084079" cy="1056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5604AA6-4B7E-E1D7-EA23-B5342CD5B8A1}"/>
                </a:ext>
              </a:extLst>
            </p:cNvPr>
            <p:cNvCxnSpPr>
              <a:cxnSpLocks/>
            </p:cNvCxnSpPr>
            <p:nvPr/>
          </p:nvCxnSpPr>
          <p:spPr>
            <a:xfrm>
              <a:off x="7687702" y="994925"/>
              <a:ext cx="495087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7FB042EC-F824-F049-5B8B-5AD277205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1" y="6519446"/>
            <a:ext cx="121061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((masterpiece)), ((best quality)), hires, 8k, ((emission nebula)),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james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web space telescope, space art, &lt;lora:Planets:1&gt;</a:t>
            </a:r>
          </a:p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60, Sampler: DDIM, CFG scale: 12, Seed: 4131626406, Face restoration: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CodeFormer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Size: 896x569, Model hash: cc6cb27103, Model: v1-5-pruned-emaonly, Denoising strength: 0.8, Mask blur: 4, Lora hashes: "Planets: 059aeed81a94", Version: v1.3.2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2F2054F-4BEB-E65F-F624-368260BC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2654705"/>
            <a:ext cx="5504576" cy="3489509"/>
          </a:xfrm>
          <a:prstGeom prst="rect">
            <a:avLst/>
          </a:prstGeom>
        </p:spPr>
      </p:pic>
      <p:sp>
        <p:nvSpPr>
          <p:cNvPr id="33" name="Rectangle 2">
            <a:extLst>
              <a:ext uri="{FF2B5EF4-FFF2-40B4-BE49-F238E27FC236}">
                <a16:creationId xmlns:a16="http://schemas.microsoft.com/office/drawing/2014/main" id="{C8B85A76-2BD5-E50C-84C7-4450548F9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523" y="2227540"/>
            <a:ext cx="670375" cy="33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Before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7237BA76-C861-39B7-A2D2-4B21002BB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222" y="2227540"/>
            <a:ext cx="542136" cy="33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After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FC99A4-4DFD-A971-8136-16ED51C4B4F8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602311-3280-FCE0-3656-72F81B579900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112000-7AD2-F68E-99BD-DF7826BEAB3E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사용해서 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처럼 만들기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5D1096-B3A2-ED5D-F61B-6BFC4E37D23C}"/>
              </a:ext>
            </a:extLst>
          </p:cNvPr>
          <p:cNvSpPr txBox="1"/>
          <p:nvPr/>
        </p:nvSpPr>
        <p:spPr>
          <a:xfrm>
            <a:off x="758651" y="1417287"/>
            <a:ext cx="7699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SAM: Segment Anything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0B9777-822F-24E7-1C06-4F4F70B120B7}"/>
              </a:ext>
            </a:extLst>
          </p:cNvPr>
          <p:cNvSpPr txBox="1"/>
          <p:nvPr/>
        </p:nvSpPr>
        <p:spPr>
          <a:xfrm>
            <a:off x="758650" y="1712723"/>
            <a:ext cx="1029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((masterpiece)), ((best quality)), hires, 8k, ((emission nebula)),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james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web space telescope, space art, &lt;lora:Planets:1&gt;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755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>
            <a:extLst>
              <a:ext uri="{FF2B5EF4-FFF2-40B4-BE49-F238E27FC236}">
                <a16:creationId xmlns:a16="http://schemas.microsoft.com/office/drawing/2014/main" id="{BE27ECBE-1941-4803-8B47-459F42FDFA8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58" y="4279578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0">
            <a:extLst>
              <a:ext uri="{FF2B5EF4-FFF2-40B4-BE49-F238E27FC236}">
                <a16:creationId xmlns:a16="http://schemas.microsoft.com/office/drawing/2014/main" id="{76775904-4177-4BF3-9B8A-86D8CCAC9DA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12" y="4279578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9">
            <a:extLst>
              <a:ext uri="{FF2B5EF4-FFF2-40B4-BE49-F238E27FC236}">
                <a16:creationId xmlns:a16="http://schemas.microsoft.com/office/drawing/2014/main" id="{A120557F-4699-4A86-8801-A317334ABF2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66" y="4279578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99686754-18B8-4B86-82BD-3DC76635ED23}"/>
              </a:ext>
            </a:extLst>
          </p:cNvPr>
          <p:cNvSpPr/>
          <p:nvPr/>
        </p:nvSpPr>
        <p:spPr>
          <a:xfrm>
            <a:off x="2994100" y="2565544"/>
            <a:ext cx="17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6E9B18A-CC98-49CD-9376-DF723301E233}"/>
              </a:ext>
            </a:extLst>
          </p:cNvPr>
          <p:cNvSpPr/>
          <p:nvPr/>
        </p:nvSpPr>
        <p:spPr>
          <a:xfrm>
            <a:off x="2994100" y="5144413"/>
            <a:ext cx="17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Recon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F04FBDC-25E3-4B3F-92B7-6823141F77ED}"/>
              </a:ext>
            </a:extLst>
          </p:cNvPr>
          <p:cNvGrpSpPr/>
          <p:nvPr/>
        </p:nvGrpSpPr>
        <p:grpSpPr>
          <a:xfrm>
            <a:off x="614989" y="3367886"/>
            <a:ext cx="2669052" cy="1526154"/>
            <a:chOff x="157934" y="1305432"/>
            <a:chExt cx="2669052" cy="152615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1DC222C-477E-4E81-8BF3-FD300EBA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34" y="1500944"/>
              <a:ext cx="2669052" cy="133064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28A7F0E-E3EA-4E6E-9D32-0C1A8F113418}"/>
                </a:ext>
              </a:extLst>
            </p:cNvPr>
            <p:cNvSpPr txBox="1"/>
            <p:nvPr/>
          </p:nvSpPr>
          <p:spPr>
            <a:xfrm>
              <a:off x="752026" y="1305432"/>
              <a:ext cx="1480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U-net</a:t>
              </a:r>
              <a:endParaRPr lang="en-US" altLang="ko-KR" sz="20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841A2A9-F10F-46D4-B3F8-BD9FBE127344}"/>
              </a:ext>
            </a:extLst>
          </p:cNvPr>
          <p:cNvGrpSpPr/>
          <p:nvPr/>
        </p:nvGrpSpPr>
        <p:grpSpPr>
          <a:xfrm rot="5400000">
            <a:off x="2504973" y="2861576"/>
            <a:ext cx="288000" cy="288000"/>
            <a:chOff x="1268923" y="4181582"/>
            <a:chExt cx="288000" cy="2880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4CD14D8-1254-48D3-BB03-B371D6D440E0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22" y="4181582"/>
              <a:ext cx="0" cy="288000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78DCD575-64D7-44EC-A63E-C3BEE684163B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23" y="4444180"/>
              <a:ext cx="288000" cy="0"/>
            </a:xfrm>
            <a:prstGeom prst="straightConnector1">
              <a:avLst/>
            </a:prstGeom>
            <a:ln w="508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28C0736-196F-444F-9242-05CDEBEEB9A5}"/>
              </a:ext>
            </a:extLst>
          </p:cNvPr>
          <p:cNvGrpSpPr/>
          <p:nvPr/>
        </p:nvGrpSpPr>
        <p:grpSpPr>
          <a:xfrm>
            <a:off x="2504973" y="5194625"/>
            <a:ext cx="288000" cy="288000"/>
            <a:chOff x="1268923" y="4181582"/>
            <a:chExt cx="288000" cy="288000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120060D-47BA-44E5-A0D4-7666233E28DA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22" y="4181582"/>
              <a:ext cx="0" cy="288000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A94AAF4-23FF-46D8-B91C-B2DA15E7D7C0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23" y="4444180"/>
              <a:ext cx="288000" cy="0"/>
            </a:xfrm>
            <a:prstGeom prst="straightConnector1">
              <a:avLst/>
            </a:prstGeom>
            <a:ln w="508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35C8566-1F3B-4DF9-B162-0A38A8A6B9DD}"/>
              </a:ext>
            </a:extLst>
          </p:cNvPr>
          <p:cNvSpPr/>
          <p:nvPr/>
        </p:nvSpPr>
        <p:spPr>
          <a:xfrm>
            <a:off x="4882758" y="1229943"/>
            <a:ext cx="17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9E55F6B-03E6-4067-8A41-6EEDE1D9969B}"/>
              </a:ext>
            </a:extLst>
          </p:cNvPr>
          <p:cNvSpPr/>
          <p:nvPr/>
        </p:nvSpPr>
        <p:spPr>
          <a:xfrm>
            <a:off x="7373012" y="1229943"/>
            <a:ext cx="17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74710BA-BAD6-4875-B497-B79F83311002}"/>
              </a:ext>
            </a:extLst>
          </p:cNvPr>
          <p:cNvSpPr/>
          <p:nvPr/>
        </p:nvSpPr>
        <p:spPr>
          <a:xfrm>
            <a:off x="9863266" y="1229943"/>
            <a:ext cx="17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MAR + CS</a:t>
            </a:r>
          </a:p>
        </p:txBody>
      </p:sp>
      <p:pic>
        <p:nvPicPr>
          <p:cNvPr id="72" name="Picture 7">
            <a:extLst>
              <a:ext uri="{FF2B5EF4-FFF2-40B4-BE49-F238E27FC236}">
                <a16:creationId xmlns:a16="http://schemas.microsoft.com/office/drawing/2014/main" id="{304AD020-759F-4A75-9E9D-0CBE250D9F3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58" y="1700709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">
            <a:extLst>
              <a:ext uri="{FF2B5EF4-FFF2-40B4-BE49-F238E27FC236}">
                <a16:creationId xmlns:a16="http://schemas.microsoft.com/office/drawing/2014/main" id="{7A9F42C5-53E2-4452-8742-05D953E6D45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12" y="1700709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00F1BEE-34C2-48E0-85EF-4490ED78D7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66" y="1700709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84EC62-5B7B-EDB3-A047-10E9D88796E3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MAR &amp; CS @ Dental CT 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81B656-1067-9BD9-6B77-0459633725C7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4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70AE4A-F34C-D3D5-6743-6232CB94EBAE}"/>
              </a:ext>
            </a:extLst>
          </p:cNvPr>
          <p:cNvGrpSpPr/>
          <p:nvPr/>
        </p:nvGrpSpPr>
        <p:grpSpPr>
          <a:xfrm>
            <a:off x="2065587" y="2017535"/>
            <a:ext cx="8060826" cy="4471240"/>
            <a:chOff x="1576820" y="1809531"/>
            <a:chExt cx="8866909" cy="491836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7ECB4F8-BBDF-73BA-C20D-214532A8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820" y="1809531"/>
              <a:ext cx="8866909" cy="491836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8B44DB-18BD-F518-C40E-B83473C37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8" r="15538" b="50000"/>
            <a:stretch/>
          </p:blipFill>
          <p:spPr>
            <a:xfrm>
              <a:off x="1647903" y="6238569"/>
              <a:ext cx="676984" cy="44282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E51D50-4954-EF8B-4526-ADA9DFCF076A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8D6A7B-DD7B-7057-A61F-EC478A53A134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DDA32-1329-321A-A202-0B2C184F7BF1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사용해서 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처럼 만들기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AD204-5A21-53AA-0893-8E47B9808C95}"/>
              </a:ext>
            </a:extLst>
          </p:cNvPr>
          <p:cNvSpPr txBox="1"/>
          <p:nvPr/>
        </p:nvSpPr>
        <p:spPr>
          <a:xfrm>
            <a:off x="758651" y="1417287"/>
            <a:ext cx="7699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Outpainting</a:t>
            </a:r>
            <a:r>
              <a:rPr lang="en-US" altLang="ko-KR" sz="1400" dirty="0"/>
              <a:t>: Fill right-side</a:t>
            </a:r>
          </a:p>
        </p:txBody>
      </p:sp>
    </p:spTree>
    <p:extLst>
      <p:ext uri="{BB962C8B-B14F-4D97-AF65-F5344CB8AC3E}">
        <p14:creationId xmlns:p14="http://schemas.microsoft.com/office/powerpoint/2010/main" val="314223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228F0-A99C-9BA1-BBAF-CEFB65F974C5}"/>
              </a:ext>
            </a:extLst>
          </p:cNvPr>
          <p:cNvSpPr txBox="1"/>
          <p:nvPr/>
        </p:nvSpPr>
        <p:spPr>
          <a:xfrm>
            <a:off x="4165499" y="3136612"/>
            <a:ext cx="386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98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49AC7886-A7D3-4DFA-9BD0-9124D8A007EB}"/>
              </a:ext>
            </a:extLst>
          </p:cNvPr>
          <p:cNvSpPr txBox="1"/>
          <p:nvPr/>
        </p:nvSpPr>
        <p:spPr>
          <a:xfrm>
            <a:off x="690918" y="1828970"/>
            <a:ext cx="266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Cardiac CINE</a:t>
            </a:r>
          </a:p>
        </p:txBody>
      </p:sp>
      <p:pic>
        <p:nvPicPr>
          <p:cNvPr id="78" name="그림 77" descr="검은색, 하얀색이(가) 표시된 사진&#10;&#10;자동 생성된 설명">
            <a:extLst>
              <a:ext uri="{FF2B5EF4-FFF2-40B4-BE49-F238E27FC236}">
                <a16:creationId xmlns:a16="http://schemas.microsoft.com/office/drawing/2014/main" id="{7B8B514D-6827-48E2-BF61-72029932C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2" y="2514215"/>
            <a:ext cx="2950464" cy="2950464"/>
          </a:xfrm>
          <a:prstGeom prst="rect">
            <a:avLst/>
          </a:prstGeom>
        </p:spPr>
      </p:pic>
      <p:pic>
        <p:nvPicPr>
          <p:cNvPr id="79" name="그림 78" descr="밤하늘이(가) 표시된 사진&#10;&#10;자동 생성된 설명">
            <a:extLst>
              <a:ext uri="{FF2B5EF4-FFF2-40B4-BE49-F238E27FC236}">
                <a16:creationId xmlns:a16="http://schemas.microsoft.com/office/drawing/2014/main" id="{6D7820F0-1A09-4891-9CD4-920DD8133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10" y="2514215"/>
            <a:ext cx="2950464" cy="2950464"/>
          </a:xfrm>
          <a:prstGeom prst="rect">
            <a:avLst/>
          </a:prstGeom>
        </p:spPr>
      </p:pic>
      <p:pic>
        <p:nvPicPr>
          <p:cNvPr id="20" name="그림 19" descr="실루엣, 밤하늘이(가) 표시된 사진&#10;&#10;자동 생성된 설명">
            <a:extLst>
              <a:ext uri="{FF2B5EF4-FFF2-40B4-BE49-F238E27FC236}">
                <a16:creationId xmlns:a16="http://schemas.microsoft.com/office/drawing/2014/main" id="{ECAF2847-5900-4001-8F2B-E2C8CED6D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08" y="2514215"/>
            <a:ext cx="2950464" cy="29504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E3EA1A-D25C-4BEA-A8A3-FCCAC915EED4}"/>
              </a:ext>
            </a:extLst>
          </p:cNvPr>
          <p:cNvSpPr txBox="1"/>
          <p:nvPr/>
        </p:nvSpPr>
        <p:spPr>
          <a:xfrm>
            <a:off x="4784016" y="1828970"/>
            <a:ext cx="266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Predict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A09A1-8381-433F-AACC-0702D32C102D}"/>
              </a:ext>
            </a:extLst>
          </p:cNvPr>
          <p:cNvSpPr txBox="1"/>
          <p:nvPr/>
        </p:nvSpPr>
        <p:spPr>
          <a:xfrm>
            <a:off x="8877114" y="1828970"/>
            <a:ext cx="266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Label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DA34F-B727-09C0-0292-E8DCF7EE012A}"/>
              </a:ext>
            </a:extLst>
          </p:cNvPr>
          <p:cNvSpPr txBox="1"/>
          <p:nvPr/>
        </p:nvSpPr>
        <p:spPr>
          <a:xfrm>
            <a:off x="691976" y="470008"/>
            <a:ext cx="494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Myocardium segmentation @ MRI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81AC7F-9C73-DBF1-B1D0-954C4D4DE535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9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ECG classification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9005-4F75-4E30-C0B8-81E6A71B3D5A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01585-3C5B-8A48-7B86-5347D675AE30}"/>
              </a:ext>
            </a:extLst>
          </p:cNvPr>
          <p:cNvSpPr txBox="1"/>
          <p:nvPr/>
        </p:nvSpPr>
        <p:spPr>
          <a:xfrm>
            <a:off x="705693" y="1350575"/>
            <a:ext cx="1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B24965-6C2D-EA85-B1F5-CADC632C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988" y="996478"/>
            <a:ext cx="5708986" cy="2307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508C15-3AAC-B914-EFDB-B12E0052A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455" y="3873434"/>
            <a:ext cx="4536250" cy="24248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D3D567-F4C9-42D8-B766-E46B0C78CA66}"/>
              </a:ext>
            </a:extLst>
          </p:cNvPr>
          <p:cNvSpPr txBox="1"/>
          <p:nvPr/>
        </p:nvSpPr>
        <p:spPr>
          <a:xfrm>
            <a:off x="691976" y="1029647"/>
            <a:ext cx="4754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심전도 내 부정맥을 분류하는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3A340D-E0DE-2F6A-16C9-599AAF9787ED}"/>
                  </a:ext>
                </a:extLst>
              </p:cNvPr>
              <p:cNvSpPr txBox="1"/>
              <p:nvPr/>
            </p:nvSpPr>
            <p:spPr>
              <a:xfrm>
                <a:off x="1302795" y="4628097"/>
                <a:ext cx="4397601" cy="304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ko-KR" sz="1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𝐶𝐸</m:t>
                      </m:r>
                      <m:d>
                        <m:dPr>
                          <m:ctrlP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altLang="ko-KR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𝑐𝑜𝑛𝑡𝑟𝑎</m:t>
                          </m:r>
                        </m:sub>
                      </m:sSub>
                      <m:r>
                        <a:rPr lang="en-US" altLang="ko-KR" sz="1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sz="1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prstClr val="black"/>
                  </a:solidFill>
                  <a:latin typeface="Century Gothic" panose="020B0502020202020204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3A340D-E0DE-2F6A-16C9-599AAF978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795" y="4628097"/>
                <a:ext cx="4397601" cy="30450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221C65-A16B-5A4E-8B43-00A6ACEF2127}"/>
                  </a:ext>
                </a:extLst>
              </p:cNvPr>
              <p:cNvSpPr txBox="1"/>
              <p:nvPr/>
            </p:nvSpPr>
            <p:spPr>
              <a:xfrm>
                <a:off x="1302795" y="4969882"/>
                <a:ext cx="4397601" cy="34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𝑐𝑜𝑛𝑡𝑟𝑎</m:t>
                          </m:r>
                        </m:sub>
                      </m:sSub>
                      <m:d>
                        <m:dPr>
                          <m:ctrlPr>
                            <a:rPr lang="en-US" altLang="ko-KR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𝑀𝑆𝐸</m:t>
                      </m:r>
                      <m:d>
                        <m:d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1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  <a:latin typeface="Century Gothic" panose="020B0502020202020204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221C65-A16B-5A4E-8B43-00A6ACEF2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795" y="4969882"/>
                <a:ext cx="4397601" cy="345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CBC5BB-2B87-0302-A2D6-ECCA197856BD}"/>
                  </a:ext>
                </a:extLst>
              </p:cNvPr>
              <p:cNvSpPr txBox="1"/>
              <p:nvPr/>
            </p:nvSpPr>
            <p:spPr>
              <a:xfrm>
                <a:off x="4825979" y="4957917"/>
                <a:ext cx="1460722" cy="379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병원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9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patch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CBC5BB-2B87-0302-A2D6-ECCA1978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979" y="4957917"/>
                <a:ext cx="1460722" cy="379976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F8000BB-1CDB-A1C6-AF7A-A1081245E955}"/>
              </a:ext>
            </a:extLst>
          </p:cNvPr>
          <p:cNvSpPr txBox="1"/>
          <p:nvPr/>
        </p:nvSpPr>
        <p:spPr>
          <a:xfrm>
            <a:off x="8203634" y="3345462"/>
            <a:ext cx="2043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architecture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AF399-FAEA-77AC-00FC-157E150A1689}"/>
              </a:ext>
            </a:extLst>
          </p:cNvPr>
          <p:cNvSpPr txBox="1"/>
          <p:nvPr/>
        </p:nvSpPr>
        <p:spPr>
          <a:xfrm>
            <a:off x="980683" y="1559204"/>
            <a:ext cx="4403140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다양한 병원으로부터 획득한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channel ECG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심전도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로부터 획득한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20A77-682F-0661-DE83-2C93A55ADCEA}"/>
              </a:ext>
            </a:extLst>
          </p:cNvPr>
          <p:cNvSpPr txBox="1"/>
          <p:nvPr/>
        </p:nvSpPr>
        <p:spPr>
          <a:xfrm>
            <a:off x="705693" y="2225738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F6578-B87A-B1CB-DEE7-AD1C9F1CFFD8}"/>
              </a:ext>
            </a:extLst>
          </p:cNvPr>
          <p:cNvSpPr txBox="1"/>
          <p:nvPr/>
        </p:nvSpPr>
        <p:spPr>
          <a:xfrm>
            <a:off x="980682" y="2502493"/>
            <a:ext cx="5115317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실제 서비스를 위한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patch data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양이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비해 적음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접지되지 않은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로부터 획득한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낮은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높고 수가 많은 특정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1F418-431D-8B02-A73A-CE1D11435871}"/>
              </a:ext>
            </a:extLst>
          </p:cNvPr>
          <p:cNvSpPr txBox="1"/>
          <p:nvPr/>
        </p:nvSpPr>
        <p:spPr>
          <a:xfrm>
            <a:off x="705693" y="346256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7E9F-FC3D-5B53-08C3-FC9A3BE04CFA}"/>
              </a:ext>
            </a:extLst>
          </p:cNvPr>
          <p:cNvSpPr txBox="1"/>
          <p:nvPr/>
        </p:nvSpPr>
        <p:spPr>
          <a:xfrm>
            <a:off x="980681" y="3726063"/>
            <a:ext cx="6134494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module(SE, CBAM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layer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위해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분리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같은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갖는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contrastive learning.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08556-913D-A201-7E6D-18E43A9F62E5}"/>
              </a:ext>
            </a:extLst>
          </p:cNvPr>
          <p:cNvSpPr txBox="1"/>
          <p:nvPr/>
        </p:nvSpPr>
        <p:spPr>
          <a:xfrm>
            <a:off x="705693" y="5347900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B32FA-0D8F-0177-1118-5ADAEA5625D1}"/>
              </a:ext>
            </a:extLst>
          </p:cNvPr>
          <p:cNvSpPr txBox="1"/>
          <p:nvPr/>
        </p:nvSpPr>
        <p:spPr>
          <a:xfrm>
            <a:off x="980681" y="5631922"/>
            <a:ext cx="6134494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적은 경우 효과적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(Table 2 - C*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사내 서비스의 보조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채택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2CE74B-291E-43D1-9BA6-3E4C3F4251AE}"/>
              </a:ext>
            </a:extLst>
          </p:cNvPr>
          <p:cNvSpPr txBox="1"/>
          <p:nvPr/>
        </p:nvSpPr>
        <p:spPr>
          <a:xfrm>
            <a:off x="9218762" y="6526518"/>
            <a:ext cx="2861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u="sng" dirty="0">
                <a:solidFill>
                  <a:srgbClr val="006699"/>
                </a:solidFill>
                <a:effectLst/>
                <a:latin typeface="HelveticaNeue Regular"/>
                <a:hlinkClick r:id="rId7"/>
              </a:rPr>
              <a:t>10.1109/BigComp57234.2023.00062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581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PhysioNet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9005-4F75-4E30-C0B8-81E6A71B3D5A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09A61-EE47-8CE9-D229-85E37E352F25}"/>
              </a:ext>
            </a:extLst>
          </p:cNvPr>
          <p:cNvSpPr txBox="1"/>
          <p:nvPr/>
        </p:nvSpPr>
        <p:spPr>
          <a:xfrm>
            <a:off x="718118" y="889542"/>
            <a:ext cx="5229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0C645-DBDA-4984-270F-EB28EDC13C90}"/>
              </a:ext>
            </a:extLst>
          </p:cNvPr>
          <p:cNvSpPr txBox="1"/>
          <p:nvPr/>
        </p:nvSpPr>
        <p:spPr>
          <a:xfrm>
            <a:off x="1353002" y="889542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Databank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ECEFECD-96D7-1AFA-E14E-834FB696C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555" y="470005"/>
            <a:ext cx="2251756" cy="2249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8E7AA-2C06-DE88-698D-0A2A2E515E44}"/>
              </a:ext>
            </a:extLst>
          </p:cNvPr>
          <p:cNvSpPr txBox="1"/>
          <p:nvPr/>
        </p:nvSpPr>
        <p:spPr>
          <a:xfrm>
            <a:off x="691976" y="1029647"/>
            <a:ext cx="5645299" cy="59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CinC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PhysioNet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주최하는 학계 내 최고 권위 국제대회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{12, 6, 4, 3, 2} – channel ECG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사용하는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부문으로 구분됨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1ED6E-2557-ECBF-FB82-7118785B57A9}"/>
              </a:ext>
            </a:extLst>
          </p:cNvPr>
          <p:cNvSpPr txBox="1"/>
          <p:nvPr/>
        </p:nvSpPr>
        <p:spPr>
          <a:xfrm>
            <a:off x="705693" y="1674425"/>
            <a:ext cx="1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48BEF-AF27-A722-C603-AEDAB688CBC3}"/>
              </a:ext>
            </a:extLst>
          </p:cNvPr>
          <p:cNvSpPr txBox="1"/>
          <p:nvPr/>
        </p:nvSpPr>
        <p:spPr>
          <a:xfrm>
            <a:off x="980683" y="1883054"/>
            <a:ext cx="6305942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중국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유럽 등 각국의 병원에서 제공하는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ECG dataset.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종류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측정 시간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샘플링 주파수 등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특성이 모두 다름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마다 대회 주최측 판독사들이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갖는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labeled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재가공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8A4AC-8762-1E02-AC85-1DC3A39053BD}"/>
              </a:ext>
            </a:extLst>
          </p:cNvPr>
          <p:cNvSpPr txBox="1"/>
          <p:nvPr/>
        </p:nvSpPr>
        <p:spPr>
          <a:xfrm>
            <a:off x="705693" y="280676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FC6E08-B7E3-4087-61DB-880AFC70A6F4}"/>
              </a:ext>
            </a:extLst>
          </p:cNvPr>
          <p:cNvSpPr txBox="1"/>
          <p:nvPr/>
        </p:nvSpPr>
        <p:spPr>
          <a:xfrm>
            <a:off x="980682" y="3035893"/>
            <a:ext cx="5115317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labeled classification,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오분류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 부분점수가 있는 독특한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 부정맥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정상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공존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통일되지 않은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length (9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1800 sec)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6A247-8B1D-097F-E917-70FF4D653795}"/>
              </a:ext>
            </a:extLst>
          </p:cNvPr>
          <p:cNvSpPr txBox="1"/>
          <p:nvPr/>
        </p:nvSpPr>
        <p:spPr>
          <a:xfrm>
            <a:off x="705693" y="39388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EBA86C-F2EA-C5E4-E76B-E0714B683170}"/>
              </a:ext>
            </a:extLst>
          </p:cNvPr>
          <p:cNvSpPr txBox="1"/>
          <p:nvPr/>
        </p:nvSpPr>
        <p:spPr>
          <a:xfrm>
            <a:off x="980681" y="4145163"/>
            <a:ext cx="6305942" cy="116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Age, gender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등의 추가 정보를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임베딩하여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사용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가장 정보량이 많은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12-channel 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teacher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선정하여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distillation.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의존하는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ERM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대신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Mix-up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VRM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알고리즘 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번의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asymmetric loss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(data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당 평균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B672AF-9970-6A81-E5A4-EC8771E8AC93}"/>
              </a:ext>
            </a:extLst>
          </p:cNvPr>
          <p:cNvSpPr txBox="1"/>
          <p:nvPr/>
        </p:nvSpPr>
        <p:spPr>
          <a:xfrm>
            <a:off x="8348586" y="2769674"/>
            <a:ext cx="2043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Arrhythmia Similarity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65F747-E460-C6EB-3CB3-2C89B20A701E}"/>
              </a:ext>
            </a:extLst>
          </p:cNvPr>
          <p:cNvSpPr txBox="1"/>
          <p:nvPr/>
        </p:nvSpPr>
        <p:spPr>
          <a:xfrm>
            <a:off x="9218762" y="6526518"/>
            <a:ext cx="2861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u="sng" dirty="0">
                <a:solidFill>
                  <a:srgbClr val="006699"/>
                </a:solidFill>
                <a:effectLst/>
                <a:latin typeface="HelveticaNeue Regular"/>
              </a:rPr>
              <a:t>10.23919/CinC53138.2021.9662737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63BFDA-88BA-0F06-3A11-D32EA733E5AB}"/>
              </a:ext>
            </a:extLst>
          </p:cNvPr>
          <p:cNvSpPr txBox="1"/>
          <p:nvPr/>
        </p:nvSpPr>
        <p:spPr>
          <a:xfrm>
            <a:off x="705693" y="5776525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E750F1-30A5-8AD2-3E58-251B4576623C}"/>
              </a:ext>
            </a:extLst>
          </p:cNvPr>
          <p:cNvSpPr txBox="1"/>
          <p:nvPr/>
        </p:nvSpPr>
        <p:spPr>
          <a:xfrm>
            <a:off x="980681" y="6060547"/>
            <a:ext cx="6134494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부문 우승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(6-channel, 4-channel)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부문 준우승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(12-channel, 3-channel, 2-channel)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48CD137-7BA8-13E2-D699-54C87E5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555" y="3215705"/>
            <a:ext cx="2404813" cy="317220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3F86E1E-D806-9E84-52B2-EC9C2BB0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912" y="5321417"/>
            <a:ext cx="3070046" cy="5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Beat detection @ ECG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9005-4F75-4E30-C0B8-81E6A71B3D5A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F701C-B484-BC24-C4F0-AD543A0D1104}"/>
              </a:ext>
            </a:extLst>
          </p:cNvPr>
          <p:cNvSpPr txBox="1"/>
          <p:nvPr/>
        </p:nvSpPr>
        <p:spPr>
          <a:xfrm>
            <a:off x="691976" y="1029647"/>
            <a:ext cx="5645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심전도 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검출 및 이상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87D31-D58D-0255-AB70-204741C481DF}"/>
              </a:ext>
            </a:extLst>
          </p:cNvPr>
          <p:cNvSpPr txBox="1"/>
          <p:nvPr/>
        </p:nvSpPr>
        <p:spPr>
          <a:xfrm>
            <a:off x="705693" y="1350575"/>
            <a:ext cx="1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C5B6E-C687-6F09-C9E4-0A44622A1D08}"/>
              </a:ext>
            </a:extLst>
          </p:cNvPr>
          <p:cNvSpPr txBox="1"/>
          <p:nvPr/>
        </p:nvSpPr>
        <p:spPr>
          <a:xfrm>
            <a:off x="980683" y="1540154"/>
            <a:ext cx="6683000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정상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종류의 조기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있는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파이썬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tool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beat-annotation.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31F3A-1250-0111-A30E-075CBFD2450E}"/>
              </a:ext>
            </a:extLst>
          </p:cNvPr>
          <p:cNvSpPr txBox="1"/>
          <p:nvPr/>
        </p:nvSpPr>
        <p:spPr>
          <a:xfrm>
            <a:off x="705693" y="2149538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9F312-E30D-EED8-91CB-7C579216F1A2}"/>
              </a:ext>
            </a:extLst>
          </p:cNvPr>
          <p:cNvSpPr txBox="1"/>
          <p:nvPr/>
        </p:nvSpPr>
        <p:spPr>
          <a:xfrm>
            <a:off x="980681" y="2412348"/>
            <a:ext cx="5115317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오검출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미검출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 맥박수 계산에 치명적임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연속되는 경우 간격이 일정해서 정상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심박으로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오분류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환자 마다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서로 다른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morphology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가짐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5F53B5-3E86-723B-5131-FE3718D58D5B}"/>
              </a:ext>
            </a:extLst>
          </p:cNvPr>
          <p:cNvSpPr txBox="1"/>
          <p:nvPr/>
        </p:nvSpPr>
        <p:spPr>
          <a:xfrm>
            <a:off x="705693" y="32530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72FC3-DDDC-5BC9-CC93-756A8308BC8F}"/>
              </a:ext>
            </a:extLst>
          </p:cNvPr>
          <p:cNvSpPr txBox="1"/>
          <p:nvPr/>
        </p:nvSpPr>
        <p:spPr>
          <a:xfrm>
            <a:off x="980681" y="3459363"/>
            <a:ext cx="6305942" cy="17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미검출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오류가 큰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대신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추정된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너무 빠른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최대 맥박수보다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재귀적으로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양방향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- label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matching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최적화된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추정된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sweep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손실함수 적용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9696AE-2C63-6B5F-B520-E36811A1E921}"/>
                  </a:ext>
                </a:extLst>
              </p:cNvPr>
              <p:cNvSpPr txBox="1"/>
              <p:nvPr/>
            </p:nvSpPr>
            <p:spPr>
              <a:xfrm>
                <a:off x="2051254" y="5144151"/>
                <a:ext cx="3505286" cy="274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ko-KR" sz="11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𝑓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</m:d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𝑏𝑐𝑒</m:t>
                          </m:r>
                        </m:sub>
                      </m:sSub>
                      <m:d>
                        <m:d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𝑓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</m:d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r>
                        <a:rPr lang="ko-KR" altLang="en-US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𝜆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𝑡𝑜𝑝𝑜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𝑓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𝑔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  <a:latin typeface="Century Gothic" panose="020B0502020202020204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9696AE-2C63-6B5F-B520-E36811A1E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254" y="5144151"/>
                <a:ext cx="3505286" cy="274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AD71C3B-5D23-1197-950D-BDD22DEF86E7}"/>
              </a:ext>
            </a:extLst>
          </p:cNvPr>
          <p:cNvSpPr txBox="1"/>
          <p:nvPr/>
        </p:nvSpPr>
        <p:spPr>
          <a:xfrm>
            <a:off x="705693" y="5347900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6193B-807D-04F8-C6C6-C2AEDD5E9592}"/>
              </a:ext>
            </a:extLst>
          </p:cNvPr>
          <p:cNvSpPr txBox="1"/>
          <p:nvPr/>
        </p:nvSpPr>
        <p:spPr>
          <a:xfrm>
            <a:off x="980681" y="5631922"/>
            <a:ext cx="6134494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검출 정확도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99%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정확도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98%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달성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고전 알고리즘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(Pan Tompkins)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기존 판독기기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(Holter)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대비 성능 향상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사내 서비스 주력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채택 및 국내 인증 완료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FDA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인증 진행 중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C92DF7-C801-C4E1-6891-364FB78634E8}"/>
              </a:ext>
            </a:extLst>
          </p:cNvPr>
          <p:cNvSpPr txBox="1"/>
          <p:nvPr/>
        </p:nvSpPr>
        <p:spPr>
          <a:xfrm>
            <a:off x="9218762" y="6526518"/>
            <a:ext cx="2861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u="sng" dirty="0">
                <a:solidFill>
                  <a:srgbClr val="006699"/>
                </a:solidFill>
                <a:effectLst/>
                <a:latin typeface="HelveticaNeue Regular"/>
              </a:rPr>
              <a:t>10.1109/EMBC48229.2022.9871227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F13D75-2274-EE42-3DD5-C0D9D5BC1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562027"/>
            <a:ext cx="2608530" cy="290104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5A38D3-E1D8-1A2B-9E97-F772EAE056A9}"/>
              </a:ext>
            </a:extLst>
          </p:cNvPr>
          <p:cNvSpPr txBox="1"/>
          <p:nvPr/>
        </p:nvSpPr>
        <p:spPr>
          <a:xfrm>
            <a:off x="7124541" y="3490517"/>
            <a:ext cx="204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Architecture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07828-B695-82FC-09D4-BB94CCE8D922}"/>
              </a:ext>
            </a:extLst>
          </p:cNvPr>
          <p:cNvSpPr txBox="1"/>
          <p:nvPr/>
        </p:nvSpPr>
        <p:spPr>
          <a:xfrm>
            <a:off x="6736073" y="6041560"/>
            <a:ext cx="204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Topology Loss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2D36BDC-47F6-9112-606E-5C5DA8989C78}"/>
              </a:ext>
            </a:extLst>
          </p:cNvPr>
          <p:cNvGrpSpPr/>
          <p:nvPr/>
        </p:nvGrpSpPr>
        <p:grpSpPr>
          <a:xfrm>
            <a:off x="6572227" y="3915797"/>
            <a:ext cx="2371391" cy="2093963"/>
            <a:chOff x="6889987" y="4085417"/>
            <a:chExt cx="2371391" cy="209396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8BACEB-83F8-904A-14F0-65C3B8EC3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3852"/>
            <a:stretch/>
          </p:blipFill>
          <p:spPr>
            <a:xfrm>
              <a:off x="6889987" y="4085417"/>
              <a:ext cx="2371391" cy="100680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E3A9A6B-262B-7F27-6CDC-93FC13BE1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218" t="-1673" b="1673"/>
            <a:stretch/>
          </p:blipFill>
          <p:spPr>
            <a:xfrm>
              <a:off x="7112619" y="5071896"/>
              <a:ext cx="1987549" cy="110748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9DBD52-9A9C-00A0-A527-D20FFDF5046D}"/>
                  </a:ext>
                </a:extLst>
              </p:cNvPr>
              <p:cNvSpPr txBox="1"/>
              <p:nvPr/>
            </p:nvSpPr>
            <p:spPr>
              <a:xfrm>
                <a:off x="1252748" y="4363185"/>
                <a:ext cx="1949395" cy="45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𝐴𝑐𝑐</m:t>
                      </m:r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𝑚𝑎𝑡𝑐h𝑒𝑑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𝑙𝑎𝑏𝑒𝑙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11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9DBD52-9A9C-00A0-A527-D20FFDF5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48" y="4363185"/>
                <a:ext cx="1949395" cy="456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4AFA91-04AC-55D0-EC3E-0DDC1514C519}"/>
                  </a:ext>
                </a:extLst>
              </p:cNvPr>
              <p:cNvSpPr txBox="1"/>
              <p:nvPr/>
            </p:nvSpPr>
            <p:spPr>
              <a:xfrm>
                <a:off x="2745896" y="4340262"/>
                <a:ext cx="3836639" cy="502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1−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𝑚𝑖𝑐𝑟𝑜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 </m:t>
                      </m:r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𝑤h𝑒𝑟𝑒</m:t>
                      </m:r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∈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𝑚𝑎𝑡𝑐h𝑒𝑑</m:t>
                          </m:r>
                        </m:sub>
                      </m:sSub>
                    </m:oMath>
                  </m:oMathPara>
                </a14:m>
                <a:endParaRPr lang="en-US" altLang="ko-KR" sz="11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4AFA91-04AC-55D0-EC3E-0DDC1514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96" y="4340262"/>
                <a:ext cx="3836639" cy="502253"/>
              </a:xfrm>
              <a:prstGeom prst="rect">
                <a:avLst/>
              </a:prstGeom>
              <a:blipFill>
                <a:blip r:embed="rId6"/>
                <a:stretch>
                  <a:fillRect t="-115854" b="-160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그림 39">
            <a:extLst>
              <a:ext uri="{FF2B5EF4-FFF2-40B4-BE49-F238E27FC236}">
                <a16:creationId xmlns:a16="http://schemas.microsoft.com/office/drawing/2014/main" id="{844F3530-7A65-65CA-38AF-55B105D18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762" y="4071707"/>
            <a:ext cx="2704436" cy="19033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F070590-C138-48B1-7A35-9EB98124A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7415" y="842799"/>
            <a:ext cx="2083905" cy="28819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B9884B5-BE13-6228-1BDA-D07F68B56CF2}"/>
              </a:ext>
            </a:extLst>
          </p:cNvPr>
          <p:cNvSpPr txBox="1"/>
          <p:nvPr/>
        </p:nvSpPr>
        <p:spPr>
          <a:xfrm>
            <a:off x="9549131" y="6041560"/>
            <a:ext cx="204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Bijective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Metric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93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Wave captioning @ ECG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9005-4F75-4E30-C0B8-81E6A71B3D5A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2A946-11D4-C663-7480-DC5514143F66}"/>
              </a:ext>
            </a:extLst>
          </p:cNvPr>
          <p:cNvSpPr txBox="1"/>
          <p:nvPr/>
        </p:nvSpPr>
        <p:spPr>
          <a:xfrm>
            <a:off x="691976" y="1029647"/>
            <a:ext cx="5645299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심전도 내 파형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captioning model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방실 차단의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분류는 특정 파형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(p-wave)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크게 의존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142E4-3F94-F934-C119-D421323BED12}"/>
              </a:ext>
            </a:extLst>
          </p:cNvPr>
          <p:cNvSpPr txBox="1"/>
          <p:nvPr/>
        </p:nvSpPr>
        <p:spPr>
          <a:xfrm>
            <a:off x="705693" y="1569650"/>
            <a:ext cx="1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C719E-9453-7A5E-61BB-4B1A96EE433E}"/>
              </a:ext>
            </a:extLst>
          </p:cNvPr>
          <p:cNvSpPr txBox="1"/>
          <p:nvPr/>
        </p:nvSpPr>
        <p:spPr>
          <a:xfrm>
            <a:off x="980683" y="1759229"/>
            <a:ext cx="4919939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정상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방실차단이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있는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이전에 개발된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tool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파형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기능을 추가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종류의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no-wave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총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class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구성된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21D01-4320-9C59-0C71-B0E697340666}"/>
              </a:ext>
            </a:extLst>
          </p:cNvPr>
          <p:cNvSpPr txBox="1"/>
          <p:nvPr/>
        </p:nvSpPr>
        <p:spPr>
          <a:xfrm>
            <a:off x="705693" y="26353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39478-C4AF-1FE1-1A67-6B262CD51B12}"/>
              </a:ext>
            </a:extLst>
          </p:cNvPr>
          <p:cNvSpPr txBox="1"/>
          <p:nvPr/>
        </p:nvSpPr>
        <p:spPr>
          <a:xfrm>
            <a:off x="980681" y="2898123"/>
            <a:ext cx="5115317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P-wave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매우 작은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다른 파형과 합쳐지는 경우도 있음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낮은 신호에서는 국소적으로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보다 작은 경우가 많음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길이가 맥박 수에 비례하며 분산이 매우 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487C2-52B9-93E6-F4E0-1E0084E94F06}"/>
              </a:ext>
            </a:extLst>
          </p:cNvPr>
          <p:cNvSpPr txBox="1"/>
          <p:nvPr/>
        </p:nvSpPr>
        <p:spPr>
          <a:xfrm>
            <a:off x="705693" y="38245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DAB3A-33CF-56A5-58BE-D2AB04180959}"/>
              </a:ext>
            </a:extLst>
          </p:cNvPr>
          <p:cNvSpPr txBox="1"/>
          <p:nvPr/>
        </p:nvSpPr>
        <p:spPr>
          <a:xfrm>
            <a:off x="980680" y="4116588"/>
            <a:ext cx="6563119" cy="144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sec signal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4~6 sec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부분만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하여 맥박으로 인한 문장 길이의 분산 감소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위한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lookup table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만들 수 없어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CNN-based embedding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맥박에 의한 다양한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receptive field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대응을 위해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SK-convolution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후속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추정이 아니므로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사용하지 않고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만을 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 출현 빈도를 보정한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cross-entropy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374DC20-EC6F-0A45-03C6-09B704FDABB8}"/>
              </a:ext>
            </a:extLst>
          </p:cNvPr>
          <p:cNvGrpSpPr/>
          <p:nvPr/>
        </p:nvGrpSpPr>
        <p:grpSpPr>
          <a:xfrm>
            <a:off x="8208041" y="3377103"/>
            <a:ext cx="2169450" cy="3217373"/>
            <a:chOff x="8147427" y="3429000"/>
            <a:chExt cx="2169450" cy="3217373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FD9F56C-CD02-2BBF-E343-058AE63CE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7427" y="3429000"/>
              <a:ext cx="2169450" cy="295644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AD38CA-8CC8-CB92-650C-162DE6613003}"/>
                </a:ext>
              </a:extLst>
            </p:cNvPr>
            <p:cNvSpPr txBox="1"/>
            <p:nvPr/>
          </p:nvSpPr>
          <p:spPr>
            <a:xfrm>
              <a:off x="8210303" y="6369374"/>
              <a:ext cx="204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 Architecture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13B512E-83F7-F477-8B35-4DEF95863BF6}"/>
              </a:ext>
            </a:extLst>
          </p:cNvPr>
          <p:cNvSpPr txBox="1"/>
          <p:nvPr/>
        </p:nvSpPr>
        <p:spPr>
          <a:xfrm>
            <a:off x="705693" y="5557450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40DD39-8715-8935-B99B-B6C82F1214A0}"/>
              </a:ext>
            </a:extLst>
          </p:cNvPr>
          <p:cNvSpPr txBox="1"/>
          <p:nvPr/>
        </p:nvSpPr>
        <p:spPr>
          <a:xfrm>
            <a:off x="980681" y="5841472"/>
            <a:ext cx="6134494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BLEU score 80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달성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Accuracy 70%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달성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captioning &amp; detection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feasibility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A926C90-586C-AD8B-C04A-6C0487F49B2F}"/>
              </a:ext>
            </a:extLst>
          </p:cNvPr>
          <p:cNvGrpSpPr/>
          <p:nvPr/>
        </p:nvGrpSpPr>
        <p:grpSpPr>
          <a:xfrm>
            <a:off x="6858687" y="1029647"/>
            <a:ext cx="4868159" cy="2136196"/>
            <a:chOff x="6772962" y="1081544"/>
            <a:chExt cx="4868159" cy="2136196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8D5C07B-706A-1B6E-0958-A6639D2AA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9" t="3530" r="1232" b="9173"/>
            <a:stretch/>
          </p:blipFill>
          <p:spPr>
            <a:xfrm>
              <a:off x="6772962" y="1081544"/>
              <a:ext cx="4868159" cy="180213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58F69C-C5C1-61FC-614D-8A61C85D1D51}"/>
                </a:ext>
              </a:extLst>
            </p:cNvPr>
            <p:cNvSpPr txBox="1"/>
            <p:nvPr/>
          </p:nvSpPr>
          <p:spPr>
            <a:xfrm>
              <a:off x="7970604" y="2940741"/>
              <a:ext cx="2472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Wave Captioning Example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91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내부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CB3C86B-1AB2-6BE3-F561-F8C68FA2237C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2BD4C-9ACF-201A-AF9F-F98F2A9039E8}"/>
              </a:ext>
            </a:extLst>
          </p:cNvPr>
          <p:cNvSpPr txBox="1"/>
          <p:nvPr/>
        </p:nvSpPr>
        <p:spPr>
          <a:xfrm>
            <a:off x="691976" y="1029647"/>
            <a:ext cx="5645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 연구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편의를 위한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87BC9-ED38-5C7F-7CB4-C04D5B5303E9}"/>
              </a:ext>
            </a:extLst>
          </p:cNvPr>
          <p:cNvSpPr txBox="1"/>
          <p:nvPr/>
        </p:nvSpPr>
        <p:spPr>
          <a:xfrm>
            <a:off x="705693" y="135896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2737F-462B-99B6-3084-F9FA5DCACDD4}"/>
              </a:ext>
            </a:extLst>
          </p:cNvPr>
          <p:cNvSpPr txBox="1"/>
          <p:nvPr/>
        </p:nvSpPr>
        <p:spPr>
          <a:xfrm>
            <a:off x="980681" y="1621773"/>
            <a:ext cx="5429644" cy="144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 구성원이 간편하게 사용하도록 좋은 사용성이 필요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 프로젝트 간 평가지표 불일치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개발환경과 종속성의 불일치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 자산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(model, layer, measure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파편화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배포된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부재로 불필요한 작업 요청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부재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만연한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push.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D6DEE-C5A3-8A82-C138-C152B820CB53}"/>
              </a:ext>
            </a:extLst>
          </p:cNvPr>
          <p:cNvSpPr txBox="1"/>
          <p:nvPr/>
        </p:nvSpPr>
        <p:spPr>
          <a:xfrm>
            <a:off x="705693" y="32149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6BB28-19D8-93B6-40F7-6394510B130C}"/>
              </a:ext>
            </a:extLst>
          </p:cNvPr>
          <p:cNvSpPr txBox="1"/>
          <p:nvPr/>
        </p:nvSpPr>
        <p:spPr>
          <a:xfrm>
            <a:off x="980681" y="3734696"/>
            <a:ext cx="6563119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Measure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 다양한 프로젝트에서 사용할 수 있는 구현체 제공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배포된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builder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제공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inference API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사내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Minio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저장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API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호출 시 내부망을 통해 다운로드 가능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간편한 사용을 위해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포함한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snippet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제공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Multi-GPU, logger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 학습에 필요한 부가 기능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활용한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scroll view, Measure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등 시각화 제공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test &amp; Build test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안정화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CE103-5ED0-3D36-16D1-6B121FF4D9D3}"/>
              </a:ext>
            </a:extLst>
          </p:cNvPr>
          <p:cNvSpPr txBox="1"/>
          <p:nvPr/>
        </p:nvSpPr>
        <p:spPr>
          <a:xfrm>
            <a:off x="856854" y="3446840"/>
            <a:ext cx="6563119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내부에서 사용하는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(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만 지원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74E92-6AEF-F6A1-4624-CB7C13EBBB90}"/>
              </a:ext>
            </a:extLst>
          </p:cNvPr>
          <p:cNvSpPr txBox="1"/>
          <p:nvPr/>
        </p:nvSpPr>
        <p:spPr>
          <a:xfrm>
            <a:off x="705693" y="5786050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EE55EC-A6D8-F436-72F0-225678F4F4CE}"/>
              </a:ext>
            </a:extLst>
          </p:cNvPr>
          <p:cNvSpPr txBox="1"/>
          <p:nvPr/>
        </p:nvSpPr>
        <p:spPr>
          <a:xfrm>
            <a:off x="980681" y="6012922"/>
            <a:ext cx="6134494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내 연구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가속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지원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사내 서비스에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 party package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논의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432F9B-249D-1D06-4D23-C3C3EAE1F3A9}"/>
              </a:ext>
            </a:extLst>
          </p:cNvPr>
          <p:cNvGrpSpPr/>
          <p:nvPr/>
        </p:nvGrpSpPr>
        <p:grpSpPr>
          <a:xfrm>
            <a:off x="7348279" y="612447"/>
            <a:ext cx="4282314" cy="2803392"/>
            <a:chOff x="7264919" y="612447"/>
            <a:chExt cx="4282314" cy="280339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D99740-D0C7-4B64-D564-871D03530F18}"/>
                </a:ext>
              </a:extLst>
            </p:cNvPr>
            <p:cNvGrpSpPr/>
            <p:nvPr/>
          </p:nvGrpSpPr>
          <p:grpSpPr>
            <a:xfrm>
              <a:off x="7264919" y="612447"/>
              <a:ext cx="4282314" cy="2495393"/>
              <a:chOff x="1264733" y="1086248"/>
              <a:chExt cx="4282314" cy="249539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3BFF60F-CEB9-E07E-B164-352AB01F6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4733" y="1086248"/>
                <a:ext cx="4282314" cy="249539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205ABDF-CBF1-C159-CE4A-0F4E96709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0105" y="1086248"/>
                <a:ext cx="1416942" cy="45657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F0EE3C-C370-C90D-25A6-4C20A998C245}"/>
                </a:ext>
              </a:extLst>
            </p:cNvPr>
            <p:cNvSpPr txBox="1"/>
            <p:nvPr/>
          </p:nvSpPr>
          <p:spPr>
            <a:xfrm>
              <a:off x="8384227" y="3138840"/>
              <a:ext cx="204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Library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FCCEDF-BE51-6D0B-5B39-38AC22701ACD}"/>
              </a:ext>
            </a:extLst>
          </p:cNvPr>
          <p:cNvGrpSpPr/>
          <p:nvPr/>
        </p:nvGrpSpPr>
        <p:grpSpPr>
          <a:xfrm>
            <a:off x="7327541" y="3791419"/>
            <a:ext cx="4323790" cy="2636130"/>
            <a:chOff x="7390163" y="3791419"/>
            <a:chExt cx="4323790" cy="263613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899914E-75E9-F326-7CAA-EB6F4983A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077" b="42066"/>
            <a:stretch/>
          </p:blipFill>
          <p:spPr>
            <a:xfrm>
              <a:off x="7390163" y="3791419"/>
              <a:ext cx="4323790" cy="23024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28A82C-EAEF-8E3E-7E0A-E6BE4D530268}"/>
                </a:ext>
              </a:extLst>
            </p:cNvPr>
            <p:cNvSpPr txBox="1"/>
            <p:nvPr/>
          </p:nvSpPr>
          <p:spPr>
            <a:xfrm>
              <a:off x="8530209" y="6150550"/>
              <a:ext cx="204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Signal Scroll View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39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AD9B92-3FDC-6357-4545-C3E184950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11346" r="11041" b="10577"/>
          <a:stretch/>
        </p:blipFill>
        <p:spPr>
          <a:xfrm>
            <a:off x="1789545" y="1679848"/>
            <a:ext cx="8612909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3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1933</Words>
  <Application>Microsoft Office PowerPoint</Application>
  <PresentationFormat>와이드스크린</PresentationFormat>
  <Paragraphs>226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HelveticaNeue Regular</vt:lpstr>
      <vt:lpstr>맑은 고딕</vt:lpstr>
      <vt:lpstr>Arial</vt:lpstr>
      <vt:lpstr>Cambria Math</vt:lpstr>
      <vt:lpstr>Century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SJPARK</dc:creator>
  <cp:lastModifiedBy>SJPARK</cp:lastModifiedBy>
  <cp:revision>45</cp:revision>
  <dcterms:created xsi:type="dcterms:W3CDTF">2023-06-26T12:42:37Z</dcterms:created>
  <dcterms:modified xsi:type="dcterms:W3CDTF">2023-06-29T03:39:56Z</dcterms:modified>
</cp:coreProperties>
</file>